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4"/>
  </p:notesMasterIdLst>
  <p:sldIdLst>
    <p:sldId id="259" r:id="rId3"/>
    <p:sldId id="260" r:id="rId4"/>
    <p:sldId id="261" r:id="rId5"/>
    <p:sldId id="264" r:id="rId6"/>
    <p:sldId id="287" r:id="rId7"/>
    <p:sldId id="297" r:id="rId8"/>
    <p:sldId id="301" r:id="rId9"/>
    <p:sldId id="262" r:id="rId10"/>
    <p:sldId id="270" r:id="rId11"/>
    <p:sldId id="293" r:id="rId12"/>
    <p:sldId id="300" r:id="rId13"/>
    <p:sldId id="302" r:id="rId14"/>
    <p:sldId id="284" r:id="rId15"/>
    <p:sldId id="285" r:id="rId16"/>
    <p:sldId id="298" r:id="rId17"/>
    <p:sldId id="305" r:id="rId18"/>
    <p:sldId id="306" r:id="rId19"/>
    <p:sldId id="307" r:id="rId20"/>
    <p:sldId id="303" r:id="rId21"/>
    <p:sldId id="29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324"/>
    <a:srgbClr val="F08025"/>
    <a:srgbClr val="454545"/>
    <a:srgbClr val="FF9409"/>
    <a:srgbClr val="C7020C"/>
    <a:srgbClr val="162F81"/>
    <a:srgbClr val="8A3E7E"/>
    <a:srgbClr val="42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0FF8-E038-486B-8892-C7520F3DD366}" type="datetimeFigureOut">
              <a:rPr lang="zh-CN" altLang="en-US" smtClean="0"/>
              <a:t>2021-10-22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2F13-0BCC-4EF9-8D58-5017E8EC6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16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3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e Step Process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5400000">
            <a:off x="8995312" y="3381329"/>
            <a:ext cx="1285105" cy="377592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341339" y="4626739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5400000">
            <a:off x="1976101" y="3178846"/>
            <a:ext cx="1590871" cy="3879036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10800000" flipH="1">
            <a:off x="832017" y="2766945"/>
            <a:ext cx="3509322" cy="1925699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3971626" y="2766944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5400000">
            <a:off x="8633750" y="1325816"/>
            <a:ext cx="1573429" cy="3879036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10800000" flipH="1">
            <a:off x="7850662" y="905193"/>
            <a:ext cx="3509321" cy="1943142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41340" y="905193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2019" y="905193"/>
            <a:ext cx="3879035" cy="1285104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8033" y="1039913"/>
            <a:ext cx="690387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9ECD33">
                    <a:lumMod val="75000"/>
                  </a:srgbClr>
                </a:solidFill>
              </a:rPr>
              <a:t>1</a:t>
            </a:r>
            <a:endParaRPr lang="en-US" sz="6600">
              <a:solidFill>
                <a:srgbClr val="9ECD33">
                  <a:lumMod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38895" y="1068856"/>
            <a:ext cx="0" cy="9577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43885" y="1039913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DC5D3D">
                    <a:lumMod val="75000"/>
                  </a:srgbClr>
                </a:solidFill>
              </a:rPr>
              <a:t>2</a:t>
            </a:r>
            <a:endParaRPr lang="en-US" sz="6600">
              <a:solidFill>
                <a:srgbClr val="DC5D3D">
                  <a:lumMod val="75000"/>
                </a:srgb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14855" y="1068856"/>
            <a:ext cx="0" cy="95777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20374" y="1039913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44BEA9">
                    <a:lumMod val="75000"/>
                  </a:srgbClr>
                </a:solidFill>
              </a:rPr>
              <a:t>3</a:t>
            </a:r>
            <a:endParaRPr lang="en-US" sz="6600">
              <a:solidFill>
                <a:srgbClr val="44BEA9">
                  <a:lumMod val="75000"/>
                </a:srgb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991344" y="1068856"/>
            <a:ext cx="0" cy="95777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8149" y="2897751"/>
            <a:ext cx="690387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44BEA9">
                    <a:lumMod val="75000"/>
                  </a:srgbClr>
                </a:solidFill>
              </a:rPr>
              <a:t>6</a:t>
            </a:r>
            <a:endParaRPr lang="en-US" sz="6600">
              <a:solidFill>
                <a:srgbClr val="44BEA9">
                  <a:lumMod val="75000"/>
                </a:srgb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09011" y="2926694"/>
            <a:ext cx="0" cy="95777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07389" y="2897751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DC5D3D">
                    <a:lumMod val="75000"/>
                  </a:srgbClr>
                </a:solidFill>
              </a:rPr>
              <a:t>5</a:t>
            </a:r>
            <a:endParaRPr lang="en-US" sz="6600">
              <a:solidFill>
                <a:srgbClr val="DC5D3D">
                  <a:lumMod val="75000"/>
                </a:srgb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78359" y="2926694"/>
            <a:ext cx="0" cy="95777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83878" y="2897751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9ECD33">
                    <a:lumMod val="75000"/>
                  </a:srgbClr>
                </a:solidFill>
              </a:rPr>
              <a:t>4</a:t>
            </a:r>
            <a:endParaRPr lang="en-US" sz="6600">
              <a:solidFill>
                <a:srgbClr val="9ECD33">
                  <a:lumMod val="75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554848" y="2926694"/>
            <a:ext cx="0" cy="9577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58033" y="4759502"/>
            <a:ext cx="690387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9ECD33">
                    <a:lumMod val="75000"/>
                  </a:srgbClr>
                </a:solidFill>
              </a:rPr>
              <a:t>7</a:t>
            </a:r>
            <a:endParaRPr lang="en-US" sz="6600">
              <a:solidFill>
                <a:srgbClr val="9ECD33">
                  <a:lumMod val="75000"/>
                </a:srgb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895" y="4788445"/>
            <a:ext cx="0" cy="9577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43885" y="4759502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DC5D3D">
                    <a:lumMod val="75000"/>
                  </a:srgbClr>
                </a:solidFill>
              </a:rPr>
              <a:t>8</a:t>
            </a:r>
            <a:endParaRPr lang="en-US" sz="6600">
              <a:solidFill>
                <a:srgbClr val="DC5D3D">
                  <a:lumMod val="75000"/>
                </a:srgb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514855" y="4788445"/>
            <a:ext cx="0" cy="95777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20374" y="4759502"/>
            <a:ext cx="77097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smtClean="0">
                <a:solidFill>
                  <a:srgbClr val="44BEA9">
                    <a:lumMod val="75000"/>
                  </a:srgbClr>
                </a:solidFill>
              </a:rPr>
              <a:t>9</a:t>
            </a:r>
            <a:endParaRPr lang="en-US" sz="6600">
              <a:solidFill>
                <a:srgbClr val="44BEA9">
                  <a:lumMod val="75000"/>
                </a:srgb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991344" y="4788445"/>
            <a:ext cx="0" cy="95777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210365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14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 hasCustomPrompt="1"/>
          </p:nvPr>
        </p:nvSpPr>
        <p:spPr>
          <a:xfrm>
            <a:off x="915610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 hasCustomPrompt="1"/>
          </p:nvPr>
        </p:nvSpPr>
        <p:spPr>
          <a:xfrm>
            <a:off x="871960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524311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1773770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 hasCustomPrompt="1"/>
          </p:nvPr>
        </p:nvSpPr>
        <p:spPr>
          <a:xfrm>
            <a:off x="210365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5679614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 hasCustomPrompt="1"/>
          </p:nvPr>
        </p:nvSpPr>
        <p:spPr>
          <a:xfrm>
            <a:off x="915610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effectLst/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US" smtClean="0"/>
              <a:t>Add process step here</a:t>
            </a:r>
          </a:p>
        </p:txBody>
      </p:sp>
    </p:spTree>
    <p:extLst>
      <p:ext uri="{BB962C8B-B14F-4D97-AF65-F5344CB8AC3E}">
        <p14:creationId xmlns:p14="http://schemas.microsoft.com/office/powerpoint/2010/main" val="29935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>
                <a:solidFill>
                  <a:prstClr val="white"/>
                </a:solidFill>
              </a:rPr>
              <a:pPr/>
              <a:t>10/22/2021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ECD33"/>
                </a:solidFill>
              </a:rPr>
              <a:pPr/>
              <a:t>‹#›</a:t>
            </a:fld>
            <a:endParaRPr lang="en-US" dirty="0">
              <a:solidFill>
                <a:srgbClr val="9EC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16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2E9E93B-34F3-4A5C-858A-26AA68CA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FBE0298-8E57-4AFC-96DA-A53CC772B0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9">
            <a:extLst>
              <a:ext uri="{FF2B5EF4-FFF2-40B4-BE49-F238E27FC236}">
                <a16:creationId xmlns="" xmlns:a16="http://schemas.microsoft.com/office/drawing/2014/main" id="{D728812A-BE81-4D5D-8C94-A868B58F0B49}"/>
              </a:ext>
            </a:extLst>
          </p:cNvPr>
          <p:cNvSpPr txBox="1"/>
          <p:nvPr/>
        </p:nvSpPr>
        <p:spPr>
          <a:xfrm>
            <a:off x="383540" y="2580186"/>
            <a:ext cx="671004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信息化平台应用</a:t>
            </a:r>
            <a:endParaRPr lang="zh-CN" altLang="en-US" sz="4400" dirty="0">
              <a:solidFill>
                <a:srgbClr val="45454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500380" y="3614601"/>
            <a:ext cx="3830320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评价机构通过备案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评价机构制定计划，不晚于开考前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天提交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评价机构录入考生信息，下载准考证，</a:t>
            </a:r>
            <a:r>
              <a:rPr lang="zh-CN" altLang="en-US" sz="2000" b="1" dirty="0" smtClean="0">
                <a:solidFill>
                  <a:srgbClr val="C913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不晚于开考前</a:t>
            </a:r>
            <a:r>
              <a:rPr lang="en-US" altLang="zh-CN" sz="2000" b="1" dirty="0" smtClean="0">
                <a:solidFill>
                  <a:srgbClr val="C913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 smtClean="0">
                <a:solidFill>
                  <a:srgbClr val="C913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天提交</a:t>
            </a:r>
            <a:endParaRPr lang="en-US" sz="2000" b="1" dirty="0">
              <a:solidFill>
                <a:srgbClr val="C913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鉴定中心安排督导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（现场实施评价）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评价机构录入成绩并确认提交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督导员评价（如有）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鉴定中心同意入库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生成证书编号及电子证书，同步省网查询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392922" cy="584775"/>
            <a:chOff x="383540" y="2812942"/>
            <a:chExt cx="5392922" cy="584775"/>
          </a:xfrm>
        </p:grpSpPr>
        <p:sp>
          <p:nvSpPr>
            <p:cNvPr id="12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02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3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20" y="2878547"/>
              <a:ext cx="4930642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系统流程介绍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等级认定流程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6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946595" cy="584775"/>
            <a:chOff x="383540" y="2812942"/>
            <a:chExt cx="5946595" cy="584775"/>
          </a:xfrm>
        </p:grpSpPr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02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5484316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系统流程介绍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进度查看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9D12157-683B-45C7-BB2C-E9E35C640524}"/>
              </a:ext>
            </a:extLst>
          </p:cNvPr>
          <p:cNvSpPr/>
          <p:nvPr/>
        </p:nvSpPr>
        <p:spPr>
          <a:xfrm>
            <a:off x="-228608" y="1129830"/>
            <a:ext cx="5562118" cy="510138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19">
            <a:extLst>
              <a:ext uri="{FF2B5EF4-FFF2-40B4-BE49-F238E27FC236}">
                <a16:creationId xmlns="" xmlns:a16="http://schemas.microsoft.com/office/drawing/2014/main" id="{D377BAE1-34CF-4C70-B91E-2CAB3B0FC363}"/>
              </a:ext>
            </a:extLst>
          </p:cNvPr>
          <p:cNvSpPr/>
          <p:nvPr/>
        </p:nvSpPr>
        <p:spPr>
          <a:xfrm rot="10800000">
            <a:off x="260723" y="1532888"/>
            <a:ext cx="359946" cy="575914"/>
          </a:xfrm>
          <a:prstGeom prst="chevron">
            <a:avLst/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F11F1B6-C50D-455E-BB4A-FA5A9443DF3D}"/>
              </a:ext>
            </a:extLst>
          </p:cNvPr>
          <p:cNvSpPr/>
          <p:nvPr/>
        </p:nvSpPr>
        <p:spPr>
          <a:xfrm>
            <a:off x="714649" y="1406215"/>
            <a:ext cx="3467549" cy="584743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鉴定中心查询方式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燕尾形 19">
            <a:extLst>
              <a:ext uri="{FF2B5EF4-FFF2-40B4-BE49-F238E27FC236}">
                <a16:creationId xmlns="" xmlns:a16="http://schemas.microsoft.com/office/drawing/2014/main" id="{D2372B69-E70A-4419-B814-DE0F070625D2}"/>
              </a:ext>
            </a:extLst>
          </p:cNvPr>
          <p:cNvSpPr/>
          <p:nvPr/>
        </p:nvSpPr>
        <p:spPr>
          <a:xfrm rot="10800000">
            <a:off x="260723" y="2789238"/>
            <a:ext cx="359946" cy="575914"/>
          </a:xfrm>
          <a:prstGeom prst="chevron">
            <a:avLst/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BD8BDAC-B3B0-4E63-9AC4-15A2967D114D}"/>
              </a:ext>
            </a:extLst>
          </p:cNvPr>
          <p:cNvSpPr/>
          <p:nvPr/>
        </p:nvSpPr>
        <p:spPr>
          <a:xfrm>
            <a:off x="701688" y="4313798"/>
            <a:ext cx="4687435" cy="461633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业务受理</a:t>
            </a: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已办事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办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件查询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47">
            <a:extLst>
              <a:ext uri="{FF2B5EF4-FFF2-40B4-BE49-F238E27FC236}">
                <a16:creationId xmlns="" xmlns:a16="http://schemas.microsoft.com/office/drawing/2014/main" id="{FF3D4CE3-BCCD-46F6-A573-50921CA5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27" y="4728428"/>
            <a:ext cx="4474317" cy="9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建议使用流水号</a:t>
            </a: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查询，可以查到具体经办人</a:t>
            </a:r>
            <a:endParaRPr lang="en-US" altLang="zh-CN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燕尾形 19">
            <a:extLst>
              <a:ext uri="{FF2B5EF4-FFF2-40B4-BE49-F238E27FC236}">
                <a16:creationId xmlns="" xmlns:a16="http://schemas.microsoft.com/office/drawing/2014/main" id="{A7AF8FD8-7053-4B0B-8C6B-92F6BA3F27D2}"/>
              </a:ext>
            </a:extLst>
          </p:cNvPr>
          <p:cNvSpPr/>
          <p:nvPr/>
        </p:nvSpPr>
        <p:spPr>
          <a:xfrm rot="10800000">
            <a:off x="273683" y="4775431"/>
            <a:ext cx="359946" cy="575914"/>
          </a:xfrm>
          <a:prstGeom prst="chevron">
            <a:avLst/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1A853C31-2BD4-46B3-836F-A671A1EB23A4}"/>
              </a:ext>
            </a:extLst>
          </p:cNvPr>
          <p:cNvSpPr/>
          <p:nvPr/>
        </p:nvSpPr>
        <p:spPr>
          <a:xfrm>
            <a:off x="667633" y="2583752"/>
            <a:ext cx="4541561" cy="461633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事项导航</a:t>
            </a: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等级认定计划查询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47">
            <a:extLst>
              <a:ext uri="{FF2B5EF4-FFF2-40B4-BE49-F238E27FC236}">
                <a16:creationId xmlns="" xmlns:a16="http://schemas.microsoft.com/office/drawing/2014/main" id="{E7DC0B1E-8F0A-45BC-A90A-344C10D1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72" y="2998382"/>
            <a:ext cx="4474317" cy="49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可查询总体计划的进度情况</a:t>
            </a:r>
            <a:endParaRPr lang="en-US" altLang="zh-CN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47215"/>
          <a:stretch/>
        </p:blipFill>
        <p:spPr>
          <a:xfrm>
            <a:off x="5604277" y="495283"/>
            <a:ext cx="6587723" cy="609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8355435" y="1820845"/>
            <a:ext cx="906011" cy="4697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946595" cy="584775"/>
            <a:chOff x="383540" y="2812942"/>
            <a:chExt cx="5946595" cy="584775"/>
          </a:xfrm>
        </p:grpSpPr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02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5484316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系统流程介绍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进度查看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9D12157-683B-45C7-BB2C-E9E35C640524}"/>
              </a:ext>
            </a:extLst>
          </p:cNvPr>
          <p:cNvSpPr/>
          <p:nvPr/>
        </p:nvSpPr>
        <p:spPr>
          <a:xfrm>
            <a:off x="-279627" y="672632"/>
            <a:ext cx="5562118" cy="3762072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19">
            <a:extLst>
              <a:ext uri="{FF2B5EF4-FFF2-40B4-BE49-F238E27FC236}">
                <a16:creationId xmlns="" xmlns:a16="http://schemas.microsoft.com/office/drawing/2014/main" id="{D377BAE1-34CF-4C70-B91E-2CAB3B0FC363}"/>
              </a:ext>
            </a:extLst>
          </p:cNvPr>
          <p:cNvSpPr/>
          <p:nvPr/>
        </p:nvSpPr>
        <p:spPr>
          <a:xfrm rot="10800000">
            <a:off x="209704" y="1075689"/>
            <a:ext cx="359946" cy="575914"/>
          </a:xfrm>
          <a:prstGeom prst="chevron">
            <a:avLst/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F11F1B6-C50D-455E-BB4A-FA5A9443DF3D}"/>
              </a:ext>
            </a:extLst>
          </p:cNvPr>
          <p:cNvSpPr/>
          <p:nvPr/>
        </p:nvSpPr>
        <p:spPr>
          <a:xfrm>
            <a:off x="663630" y="949016"/>
            <a:ext cx="3467549" cy="584743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评价机构查询方式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燕尾形 19">
            <a:extLst>
              <a:ext uri="{FF2B5EF4-FFF2-40B4-BE49-F238E27FC236}">
                <a16:creationId xmlns="" xmlns:a16="http://schemas.microsoft.com/office/drawing/2014/main" id="{D2372B69-E70A-4419-B814-DE0F070625D2}"/>
              </a:ext>
            </a:extLst>
          </p:cNvPr>
          <p:cNvSpPr/>
          <p:nvPr/>
        </p:nvSpPr>
        <p:spPr>
          <a:xfrm rot="10800000">
            <a:off x="209704" y="1891462"/>
            <a:ext cx="359946" cy="575914"/>
          </a:xfrm>
          <a:prstGeom prst="chevron">
            <a:avLst/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BD8BDAC-B3B0-4E63-9AC4-15A2967D114D}"/>
              </a:ext>
            </a:extLst>
          </p:cNvPr>
          <p:cNvSpPr/>
          <p:nvPr/>
        </p:nvSpPr>
        <p:spPr>
          <a:xfrm>
            <a:off x="663630" y="1764789"/>
            <a:ext cx="3310455" cy="461633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单位中心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单位办件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47">
            <a:extLst>
              <a:ext uri="{FF2B5EF4-FFF2-40B4-BE49-F238E27FC236}">
                <a16:creationId xmlns="" xmlns:a16="http://schemas.microsoft.com/office/drawing/2014/main" id="{FF3D4CE3-BCCD-46F6-A573-50921CA5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69" y="2179419"/>
            <a:ext cx="4474317" cy="49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可查看进度及办理详情</a:t>
            </a:r>
            <a:endParaRPr lang="en-US" altLang="zh-CN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燕尾形 19">
            <a:extLst>
              <a:ext uri="{FF2B5EF4-FFF2-40B4-BE49-F238E27FC236}">
                <a16:creationId xmlns="" xmlns:a16="http://schemas.microsoft.com/office/drawing/2014/main" id="{A7AF8FD8-7053-4B0B-8C6B-92F6BA3F27D2}"/>
              </a:ext>
            </a:extLst>
          </p:cNvPr>
          <p:cNvSpPr/>
          <p:nvPr/>
        </p:nvSpPr>
        <p:spPr>
          <a:xfrm rot="10800000">
            <a:off x="222664" y="2946450"/>
            <a:ext cx="359946" cy="575914"/>
          </a:xfrm>
          <a:prstGeom prst="chevron">
            <a:avLst/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1A853C31-2BD4-46B3-836F-A671A1EB23A4}"/>
              </a:ext>
            </a:extLst>
          </p:cNvPr>
          <p:cNvSpPr/>
          <p:nvPr/>
        </p:nvSpPr>
        <p:spPr>
          <a:xfrm>
            <a:off x="676590" y="2819777"/>
            <a:ext cx="3618232" cy="461633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单位中心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我的工作台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47">
            <a:extLst>
              <a:ext uri="{FF2B5EF4-FFF2-40B4-BE49-F238E27FC236}">
                <a16:creationId xmlns="" xmlns:a16="http://schemas.microsoft.com/office/drawing/2014/main" id="{E7DC0B1E-8F0A-45BC-A90A-344C10D1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29" y="3234407"/>
            <a:ext cx="4474317" cy="102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出现在此栏目下的业务，</a:t>
            </a:r>
            <a:endParaRPr lang="en-US" altLang="zh-CN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都是需要评价机构办理的业务</a:t>
            </a:r>
            <a:endParaRPr lang="en-US" altLang="zh-CN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26" b="7325"/>
          <a:stretch/>
        </p:blipFill>
        <p:spPr bwMode="auto">
          <a:xfrm>
            <a:off x="9422414" y="95103"/>
            <a:ext cx="2184473" cy="2537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93" y="417345"/>
            <a:ext cx="3630475" cy="202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图片 5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r="18877" b="17274"/>
          <a:stretch/>
        </p:blipFill>
        <p:spPr bwMode="auto">
          <a:xfrm>
            <a:off x="4899171" y="2530791"/>
            <a:ext cx="7016351" cy="4113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63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0B38A44-6616-4D28-85EE-5C41F08D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6C8FCB9-48BB-485C-AD92-30937D748F0B}"/>
              </a:ext>
            </a:extLst>
          </p:cNvPr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="" xmlns:a16="http://schemas.microsoft.com/office/drawing/2014/main" id="{E2DEC628-9020-4145-84DD-8031EFB7A7FF}"/>
              </a:ext>
            </a:extLst>
          </p:cNvPr>
          <p:cNvSpPr txBox="1"/>
          <p:nvPr/>
        </p:nvSpPr>
        <p:spPr>
          <a:xfrm>
            <a:off x="383539" y="1934120"/>
            <a:ext cx="141623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60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03</a:t>
            </a:r>
            <a:endParaRPr lang="zh-CN" altLang="en-US" sz="6000" dirty="0">
              <a:solidFill>
                <a:srgbClr val="F08025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="" xmlns:a16="http://schemas.microsoft.com/office/drawing/2014/main" id="{189ADD27-E5ED-41DD-94E6-2D9D470BB5C6}"/>
              </a:ext>
            </a:extLst>
          </p:cNvPr>
          <p:cNvSpPr txBox="1"/>
          <p:nvPr/>
        </p:nvSpPr>
        <p:spPr>
          <a:xfrm>
            <a:off x="383539" y="3191193"/>
            <a:ext cx="41158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 smtClean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系统操作演示</a:t>
            </a:r>
            <a:endParaRPr lang="zh-CN" altLang="en-US" sz="4000" dirty="0">
              <a:solidFill>
                <a:srgbClr val="45454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9E5C34A7-73D7-4F10-ABF8-5AA2441BEE77}"/>
              </a:ext>
            </a:extLst>
          </p:cNvPr>
          <p:cNvCxnSpPr>
            <a:cxnSpLocks/>
          </p:cNvCxnSpPr>
          <p:nvPr/>
        </p:nvCxnSpPr>
        <p:spPr>
          <a:xfrm>
            <a:off x="456109" y="3971649"/>
            <a:ext cx="863963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0D0A6A7-82DA-48B3-B92E-35F8B0A25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953A108-0E18-4A4E-9510-A803036CF5AA}"/>
              </a:ext>
            </a:extLst>
          </p:cNvPr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9">
            <a:extLst>
              <a:ext uri="{FF2B5EF4-FFF2-40B4-BE49-F238E27FC236}">
                <a16:creationId xmlns="" xmlns:a16="http://schemas.microsoft.com/office/drawing/2014/main" id="{F0448B61-05E4-4ADB-9DED-4AC0792373A2}"/>
              </a:ext>
            </a:extLst>
          </p:cNvPr>
          <p:cNvSpPr txBox="1"/>
          <p:nvPr/>
        </p:nvSpPr>
        <p:spPr>
          <a:xfrm>
            <a:off x="383539" y="1934120"/>
            <a:ext cx="141623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60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04</a:t>
            </a:r>
            <a:endParaRPr lang="zh-CN" altLang="en-US" sz="6000" dirty="0">
              <a:solidFill>
                <a:srgbClr val="F08025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文本框 19">
            <a:extLst>
              <a:ext uri="{FF2B5EF4-FFF2-40B4-BE49-F238E27FC236}">
                <a16:creationId xmlns="" xmlns:a16="http://schemas.microsoft.com/office/drawing/2014/main" id="{096D849C-8894-44BC-87EA-2B43BC975A91}"/>
              </a:ext>
            </a:extLst>
          </p:cNvPr>
          <p:cNvSpPr txBox="1"/>
          <p:nvPr/>
        </p:nvSpPr>
        <p:spPr>
          <a:xfrm>
            <a:off x="383539" y="3191193"/>
            <a:ext cx="41158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质量管理要求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D4C6FE9-AA57-4D1D-85B2-3265775D29F6}"/>
              </a:ext>
            </a:extLst>
          </p:cNvPr>
          <p:cNvCxnSpPr>
            <a:cxnSpLocks/>
          </p:cNvCxnSpPr>
          <p:nvPr/>
        </p:nvCxnSpPr>
        <p:spPr>
          <a:xfrm>
            <a:off x="456109" y="3971649"/>
            <a:ext cx="863963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141252" cy="584775"/>
            <a:chOff x="383540" y="2812942"/>
            <a:chExt cx="5141252" cy="584775"/>
          </a:xfrm>
        </p:grpSpPr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04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4678973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质量管理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要求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-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证书数据入部网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44693" y="1082179"/>
            <a:ext cx="770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我省数据上传情况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累计向部中心报送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批次、总计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万条证书数据，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目前只有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批次通过审核，上网数据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万条。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iṥḻíde">
            <a:extLst>
              <a:ext uri="{FF2B5EF4-FFF2-40B4-BE49-F238E27FC236}">
                <a16:creationId xmlns="" xmlns:a16="http://schemas.microsoft.com/office/drawing/2014/main" id="{5934113F-CD61-41A9-B0A3-03EB20332463}"/>
              </a:ext>
            </a:extLst>
          </p:cNvPr>
          <p:cNvGrpSpPr/>
          <p:nvPr/>
        </p:nvGrpSpPr>
        <p:grpSpPr>
          <a:xfrm>
            <a:off x="1299008" y="1172241"/>
            <a:ext cx="647524" cy="647529"/>
            <a:chOff x="7209746" y="4153276"/>
            <a:chExt cx="675000" cy="675005"/>
          </a:xfrm>
        </p:grpSpPr>
        <p:sp>
          <p:nvSpPr>
            <p:cNvPr id="9" name="ïśľíḓe">
              <a:extLst>
                <a:ext uri="{FF2B5EF4-FFF2-40B4-BE49-F238E27FC236}">
                  <a16:creationId xmlns="" xmlns:a16="http://schemas.microsoft.com/office/drawing/2014/main" id="{A449783E-592F-4116-B124-B2EA763E858E}"/>
                </a:ext>
              </a:extLst>
            </p:cNvPr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0802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ïṧ1ïḑé">
              <a:extLst>
                <a:ext uri="{FF2B5EF4-FFF2-40B4-BE49-F238E27FC236}">
                  <a16:creationId xmlns="" xmlns:a16="http://schemas.microsoft.com/office/drawing/2014/main" id="{09D88473-A088-4814-8CAC-23AE25D10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iṥḻíde">
            <a:extLst>
              <a:ext uri="{FF2B5EF4-FFF2-40B4-BE49-F238E27FC236}">
                <a16:creationId xmlns="" xmlns:a16="http://schemas.microsoft.com/office/drawing/2014/main" id="{5934113F-CD61-41A9-B0A3-03EB20332463}"/>
              </a:ext>
            </a:extLst>
          </p:cNvPr>
          <p:cNvGrpSpPr/>
          <p:nvPr/>
        </p:nvGrpSpPr>
        <p:grpSpPr>
          <a:xfrm>
            <a:off x="1357731" y="3062576"/>
            <a:ext cx="647524" cy="647529"/>
            <a:chOff x="7209746" y="4153276"/>
            <a:chExt cx="675000" cy="675005"/>
          </a:xfrm>
        </p:grpSpPr>
        <p:sp>
          <p:nvSpPr>
            <p:cNvPr id="25" name="ïśľíḓe">
              <a:extLst>
                <a:ext uri="{FF2B5EF4-FFF2-40B4-BE49-F238E27FC236}">
                  <a16:creationId xmlns="" xmlns:a16="http://schemas.microsoft.com/office/drawing/2014/main" id="{A449783E-592F-4116-B124-B2EA763E858E}"/>
                </a:ext>
              </a:extLst>
            </p:cNvPr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F0802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6" name="ïṧ1ïḑé">
              <a:extLst>
                <a:ext uri="{FF2B5EF4-FFF2-40B4-BE49-F238E27FC236}">
                  <a16:creationId xmlns="" xmlns:a16="http://schemas.microsoft.com/office/drawing/2014/main" id="{09D88473-A088-4814-8CAC-23AE25D10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44692" y="3014504"/>
            <a:ext cx="85281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部中心审核模式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校验规则：考生信息项准确，证书信息与备案表完全一致，符合申报条件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个批次中有一本证书存在问题，整个批次都全部退回，重新梳理上传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因证书数据存在较多问题，每一批次都需反复上传、审核多次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个批次共上传了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遍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5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141252" cy="584775"/>
            <a:chOff x="383540" y="2812942"/>
            <a:chExt cx="5141252" cy="584775"/>
          </a:xfrm>
        </p:grpSpPr>
        <p:sp>
          <p:nvSpPr>
            <p:cNvPr id="3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04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4678973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质量管理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要求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-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证书数据入部网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7" y="844641"/>
            <a:ext cx="9340756" cy="510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9735"/>
              </p:ext>
            </p:extLst>
          </p:nvPr>
        </p:nvGraphicFramePr>
        <p:xfrm>
          <a:off x="261258" y="735584"/>
          <a:ext cx="11576806" cy="5779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1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5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5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信息项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注意事项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不能含有特殊字符，如？、数字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证件类型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使用标准证件名称：如</a:t>
                      </a:r>
                      <a:r>
                        <a:rPr lang="zh-CN" altLang="en-US" sz="20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居民身份证</a:t>
                      </a: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；中国护照；港澳居民来往内地通行证；港澳居民居住证；台湾居民来往大陆通行证；台湾居民居住证；外国护照；外国人永久居留身份证</a:t>
                      </a:r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zh-CN" altLang="en-US" sz="20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个人证件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证件号码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如为身份证，必须</a:t>
                      </a:r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符合身份证公式</a:t>
                      </a: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计算结果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职业工种级别</a:t>
                      </a:r>
                      <a:endParaRPr lang="zh-CN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与备案表一致</a:t>
                      </a:r>
                      <a:endParaRPr lang="zh-CN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证书号段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与备案表机构编码一致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发证日期</a:t>
                      </a:r>
                      <a:endParaRPr lang="zh-CN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与考生年龄一同考察。取证时小于</a:t>
                      </a:r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周岁，取高级工时小于</a:t>
                      </a:r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周岁，取技师及以上小于</a:t>
                      </a:r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周岁，</a:t>
                      </a:r>
                      <a:r>
                        <a:rPr lang="zh-CN" altLang="en-US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需评价机构提交相应说明材料、市中心整理上报后，再</a:t>
                      </a: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</a:t>
                      </a:r>
                      <a:r>
                        <a:rPr lang="zh-CN" altLang="en-US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传。</a:t>
                      </a:r>
                      <a:endParaRPr lang="en-US" altLang="zh-CN" sz="2000" u="none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如考生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2005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日出生，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日取证，视为不满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周岁取证。</a:t>
                      </a:r>
                      <a:endParaRPr lang="zh-CN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机构名称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2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与备案表机构名称一致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141252" cy="584775"/>
            <a:chOff x="383540" y="2812942"/>
            <a:chExt cx="5141252" cy="584775"/>
          </a:xfrm>
        </p:grpSpPr>
        <p:sp>
          <p:nvSpPr>
            <p:cNvPr id="5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04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4678973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质量管理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要求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-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证书数据入部网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0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141252" cy="584775"/>
            <a:chOff x="383540" y="2812942"/>
            <a:chExt cx="5141252" cy="584775"/>
          </a:xfrm>
        </p:grpSpPr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04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4678973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质量管理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要求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备案表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0785" y="830510"/>
            <a:ext cx="1040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、常态化报送。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号前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，市中心向省中心报送需新增和修改的备案表。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、填表注意事项。</a:t>
            </a:r>
            <a:r>
              <a:rPr lang="zh-CN" alt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机构类型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不要合并单元格，直接写类型，不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需添加√或■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。页面下端</a:t>
            </a:r>
            <a:r>
              <a:rPr lang="zh-CN" alt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红色说明文字删除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，表格以</a:t>
            </a:r>
            <a:r>
              <a:rPr lang="en-US" altLang="zh-CN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Sheet1</a:t>
            </a:r>
            <a:r>
              <a:rPr lang="zh-CN" alt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。善于运用</a:t>
            </a:r>
            <a:r>
              <a:rPr lang="zh-CN" alt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注重检查备案表、平台内添加的职业工种、发证数据的一致性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/>
          <a:stretch/>
        </p:blipFill>
        <p:spPr bwMode="auto">
          <a:xfrm>
            <a:off x="912318" y="4034783"/>
            <a:ext cx="4977960" cy="21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91" y="3973117"/>
            <a:ext cx="41529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141252" cy="584775"/>
            <a:chOff x="383540" y="2812942"/>
            <a:chExt cx="5141252" cy="584775"/>
          </a:xfrm>
        </p:grpSpPr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04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4678973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质量管理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要求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问题反馈表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8779" y="1661020"/>
            <a:ext cx="940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发现问题，填写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问题反馈表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逐级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上报，便于追溯和排查。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3" y="3236090"/>
            <a:ext cx="11726332" cy="19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Shape 229"/>
          <p:cNvGrpSpPr/>
          <p:nvPr/>
        </p:nvGrpSpPr>
        <p:grpSpPr>
          <a:xfrm>
            <a:off x="644923" y="1639693"/>
            <a:ext cx="653856" cy="570583"/>
            <a:chOff x="6885153" y="7021097"/>
            <a:chExt cx="621122" cy="542017"/>
          </a:xfrm>
        </p:grpSpPr>
        <p:cxnSp>
          <p:nvCxnSpPr>
            <p:cNvPr id="8" name="Shape 230"/>
            <p:cNvCxnSpPr/>
            <p:nvPr/>
          </p:nvCxnSpPr>
          <p:spPr>
            <a:xfrm>
              <a:off x="6973050" y="7129503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F080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231"/>
            <p:cNvCxnSpPr/>
            <p:nvPr/>
          </p:nvCxnSpPr>
          <p:spPr>
            <a:xfrm>
              <a:off x="6973050" y="7229115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F080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232"/>
            <p:cNvCxnSpPr/>
            <p:nvPr/>
          </p:nvCxnSpPr>
          <p:spPr>
            <a:xfrm>
              <a:off x="6973050" y="7328731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F080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Shape 233"/>
            <p:cNvSpPr/>
            <p:nvPr/>
          </p:nvSpPr>
          <p:spPr>
            <a:xfrm>
              <a:off x="6885153" y="7021097"/>
              <a:ext cx="621122" cy="5420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86" y="93464"/>
                  </a:moveTo>
                  <a:lnTo>
                    <a:pt x="119871" y="93464"/>
                  </a:lnTo>
                  <a:lnTo>
                    <a:pt x="119871" y="0"/>
                  </a:lnTo>
                  <a:lnTo>
                    <a:pt x="0" y="0"/>
                  </a:lnTo>
                  <a:lnTo>
                    <a:pt x="0" y="93464"/>
                  </a:lnTo>
                  <a:lnTo>
                    <a:pt x="32633" y="93464"/>
                  </a:lnTo>
                  <a:lnTo>
                    <a:pt x="32633" y="119852"/>
                  </a:lnTo>
                  <a:lnTo>
                    <a:pt x="59486" y="93464"/>
                  </a:lnTo>
                </a:path>
              </a:pathLst>
            </a:custGeom>
            <a:noFill/>
            <a:ln w="34275" cap="flat" cmpd="sng">
              <a:solidFill>
                <a:srgbClr val="F08025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 sz="180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9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="" xmlns:a16="http://schemas.microsoft.com/office/drawing/2014/main" id="{948AC9B0-BC51-4CE2-9CA9-6C30CE0CC028}"/>
              </a:ext>
            </a:extLst>
          </p:cNvPr>
          <p:cNvSpPr txBox="1"/>
          <p:nvPr/>
        </p:nvSpPr>
        <p:spPr>
          <a:xfrm>
            <a:off x="383540" y="1106986"/>
            <a:ext cx="671004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汇报目录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967E5B4-CE6B-4D15-B1B4-89F72CB185A9}"/>
              </a:ext>
            </a:extLst>
          </p:cNvPr>
          <p:cNvGrpSpPr/>
          <p:nvPr/>
        </p:nvGrpSpPr>
        <p:grpSpPr>
          <a:xfrm>
            <a:off x="383540" y="2730461"/>
            <a:ext cx="2562860" cy="922397"/>
            <a:chOff x="383540" y="2812942"/>
            <a:chExt cx="2562860" cy="922397"/>
          </a:xfrm>
        </p:grpSpPr>
        <p:sp>
          <p:nvSpPr>
            <p:cNvPr id="8" name="文本框 19">
              <a:extLst>
                <a:ext uri="{FF2B5EF4-FFF2-40B4-BE49-F238E27FC236}">
                  <a16:creationId xmlns="" xmlns:a16="http://schemas.microsoft.com/office/drawing/2014/main" id="{50116889-D521-48DD-8324-50BA9D64CF6A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01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0" name="文本框 19">
              <a:extLst>
                <a:ext uri="{FF2B5EF4-FFF2-40B4-BE49-F238E27FC236}">
                  <a16:creationId xmlns="" xmlns:a16="http://schemas.microsoft.com/office/drawing/2014/main" id="{B53F01E2-3F19-4570-90F9-EFB39D577082}"/>
                </a:ext>
              </a:extLst>
            </p:cNvPr>
            <p:cNvSpPr txBox="1"/>
            <p:nvPr/>
          </p:nvSpPr>
          <p:spPr>
            <a:xfrm>
              <a:off x="383540" y="3273674"/>
              <a:ext cx="256286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系统特点概述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B0F11DCC-DDBD-41D5-8AEE-7E9D727E00D9}"/>
              </a:ext>
            </a:extLst>
          </p:cNvPr>
          <p:cNvGrpSpPr/>
          <p:nvPr/>
        </p:nvGrpSpPr>
        <p:grpSpPr>
          <a:xfrm>
            <a:off x="3942200" y="2730461"/>
            <a:ext cx="2562860" cy="922397"/>
            <a:chOff x="383540" y="2812942"/>
            <a:chExt cx="2562860" cy="922397"/>
          </a:xfrm>
        </p:grpSpPr>
        <p:sp>
          <p:nvSpPr>
            <p:cNvPr id="13" name="文本框 19">
              <a:extLst>
                <a:ext uri="{FF2B5EF4-FFF2-40B4-BE49-F238E27FC236}">
                  <a16:creationId xmlns="" xmlns:a16="http://schemas.microsoft.com/office/drawing/2014/main" id="{58A1759C-121B-4AD4-9F83-A52F41040AC7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02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文本框 19">
              <a:extLst>
                <a:ext uri="{FF2B5EF4-FFF2-40B4-BE49-F238E27FC236}">
                  <a16:creationId xmlns="" xmlns:a16="http://schemas.microsoft.com/office/drawing/2014/main" id="{EB71204F-25E7-467C-A888-04F9095C49E7}"/>
                </a:ext>
              </a:extLst>
            </p:cNvPr>
            <p:cNvSpPr txBox="1"/>
            <p:nvPr/>
          </p:nvSpPr>
          <p:spPr>
            <a:xfrm>
              <a:off x="383540" y="3273674"/>
              <a:ext cx="256286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系统流程介绍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47759297-403B-4E83-813E-C222A30E606B}"/>
              </a:ext>
            </a:extLst>
          </p:cNvPr>
          <p:cNvGrpSpPr/>
          <p:nvPr/>
        </p:nvGrpSpPr>
        <p:grpSpPr>
          <a:xfrm>
            <a:off x="383540" y="4512089"/>
            <a:ext cx="2562860" cy="922397"/>
            <a:chOff x="383540" y="2812942"/>
            <a:chExt cx="2562860" cy="922397"/>
          </a:xfrm>
        </p:grpSpPr>
        <p:sp>
          <p:nvSpPr>
            <p:cNvPr id="33" name="文本框 19">
              <a:extLst>
                <a:ext uri="{FF2B5EF4-FFF2-40B4-BE49-F238E27FC236}">
                  <a16:creationId xmlns="" xmlns:a16="http://schemas.microsoft.com/office/drawing/2014/main" id="{AEB9EEBB-50FF-4361-AA4B-B4F48E4C77B0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03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5" name="文本框 19">
              <a:extLst>
                <a:ext uri="{FF2B5EF4-FFF2-40B4-BE49-F238E27FC236}">
                  <a16:creationId xmlns="" xmlns:a16="http://schemas.microsoft.com/office/drawing/2014/main" id="{EB84CFAF-880C-42A1-85FF-57982ED48386}"/>
                </a:ext>
              </a:extLst>
            </p:cNvPr>
            <p:cNvSpPr txBox="1"/>
            <p:nvPr/>
          </p:nvSpPr>
          <p:spPr>
            <a:xfrm>
              <a:off x="383540" y="3273674"/>
              <a:ext cx="256286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系统操作演示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C201CDF4-73E7-47DF-A567-0131756CD0E5}"/>
              </a:ext>
            </a:extLst>
          </p:cNvPr>
          <p:cNvGrpSpPr/>
          <p:nvPr/>
        </p:nvGrpSpPr>
        <p:grpSpPr>
          <a:xfrm>
            <a:off x="3942200" y="4512089"/>
            <a:ext cx="2562860" cy="922397"/>
            <a:chOff x="383540" y="2812942"/>
            <a:chExt cx="2562860" cy="922397"/>
          </a:xfrm>
        </p:grpSpPr>
        <p:sp>
          <p:nvSpPr>
            <p:cNvPr id="37" name="文本框 19">
              <a:extLst>
                <a:ext uri="{FF2B5EF4-FFF2-40B4-BE49-F238E27FC236}">
                  <a16:creationId xmlns="" xmlns:a16="http://schemas.microsoft.com/office/drawing/2014/main" id="{F1F06890-B29C-45F4-9A68-45D22CAB12C0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04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9" name="文本框 19">
              <a:extLst>
                <a:ext uri="{FF2B5EF4-FFF2-40B4-BE49-F238E27FC236}">
                  <a16:creationId xmlns="" xmlns:a16="http://schemas.microsoft.com/office/drawing/2014/main" id="{627DDFA9-EF78-4F6B-A090-428D1388D1BD}"/>
                </a:ext>
              </a:extLst>
            </p:cNvPr>
            <p:cNvSpPr txBox="1"/>
            <p:nvPr/>
          </p:nvSpPr>
          <p:spPr>
            <a:xfrm>
              <a:off x="383540" y="3273674"/>
              <a:ext cx="256286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质量管理要求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8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0D0A6A7-82DA-48B3-B92E-35F8B0A25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953A108-0E18-4A4E-9510-A803036CF5AA}"/>
              </a:ext>
            </a:extLst>
          </p:cNvPr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9">
            <a:extLst>
              <a:ext uri="{FF2B5EF4-FFF2-40B4-BE49-F238E27FC236}">
                <a16:creationId xmlns="" xmlns:a16="http://schemas.microsoft.com/office/drawing/2014/main" id="{096D849C-8894-44BC-87EA-2B43BC975A91}"/>
              </a:ext>
            </a:extLst>
          </p:cNvPr>
          <p:cNvSpPr txBox="1"/>
          <p:nvPr/>
        </p:nvSpPr>
        <p:spPr>
          <a:xfrm>
            <a:off x="383539" y="3191193"/>
            <a:ext cx="41158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提问</a:t>
            </a:r>
            <a:r>
              <a:rPr lang="zh-CN" altLang="en-US" sz="4000" dirty="0" smtClean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与交流</a:t>
            </a:r>
            <a:endParaRPr lang="zh-CN" altLang="en-US" sz="4000" dirty="0">
              <a:solidFill>
                <a:srgbClr val="45454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D4C6FE9-AA57-4D1D-85B2-3265775D29F6}"/>
              </a:ext>
            </a:extLst>
          </p:cNvPr>
          <p:cNvCxnSpPr>
            <a:cxnSpLocks/>
          </p:cNvCxnSpPr>
          <p:nvPr/>
        </p:nvCxnSpPr>
        <p:spPr>
          <a:xfrm>
            <a:off x="456109" y="3971649"/>
            <a:ext cx="863963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6464" y="43416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4" name="文本框 19">
            <a:extLst>
              <a:ext uri="{FF2B5EF4-FFF2-40B4-BE49-F238E27FC236}">
                <a16:creationId xmlns="" xmlns:a16="http://schemas.microsoft.com/office/drawing/2014/main" id="{2BECD440-A674-48D5-A462-7A492BC515CB}"/>
              </a:ext>
            </a:extLst>
          </p:cNvPr>
          <p:cNvSpPr txBox="1"/>
          <p:nvPr/>
        </p:nvSpPr>
        <p:spPr>
          <a:xfrm>
            <a:off x="266095" y="172550"/>
            <a:ext cx="16298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附录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C1370B3F-C874-42FF-BDA5-AB432A9B2FF2}"/>
              </a:ext>
            </a:extLst>
          </p:cNvPr>
          <p:cNvCxnSpPr>
            <a:cxnSpLocks/>
          </p:cNvCxnSpPr>
          <p:nvPr/>
        </p:nvCxnSpPr>
        <p:spPr>
          <a:xfrm>
            <a:off x="382934" y="764664"/>
            <a:ext cx="3830320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2934" y="914399"/>
            <a:ext cx="70299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资料下载地址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链接：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https://pan.baidu.com/s/1S1cRlCp8SkwiPw7nBa4XcQ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提取码：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jndj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、江苏省人力资源和社会保障厅网上办事服务大厅（评价机构登录）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://rs.jshrss.jiangsu.gov.cn/index/?type=grbs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、江苏人社一体化经办平台（鉴定中心登录，需内网登录）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http://portal.jshrss/portal/#/login?redirect=%2F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、江苏用户权限管理系统（鉴定中心或信息中心登录，需内网登录）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http://portal.jshrss/usercenter-web/pages/login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、督导员（临时账号）登录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https://rs.jshrss.jiangsu.gov.cn/web/tempuser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、测试平台地址（用于系统开发测试，需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内网登录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经办：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http://10.78.152.105/portal/#/login?redirect=%2F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网办：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http://10.78.152.105:81/index/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临时账号：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http://10.78.152.105:81/web/tempuser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权限系统：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http://10.78.152.105/usercenter-web/pages/login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d:\temp\baiduyunguanjia\qrcode\92B21E2BDD655C93A1827E74E40072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94" y="1744910"/>
            <a:ext cx="4309495" cy="43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0B38A44-6616-4D28-85EE-5C41F08D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8BD8DD7-6E51-41C7-BDE0-2FF975B3CC71}"/>
              </a:ext>
            </a:extLst>
          </p:cNvPr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9">
            <a:extLst>
              <a:ext uri="{FF2B5EF4-FFF2-40B4-BE49-F238E27FC236}">
                <a16:creationId xmlns="" xmlns:a16="http://schemas.microsoft.com/office/drawing/2014/main" id="{A5F45ED7-3132-4D83-AD84-8D1A39FA05E9}"/>
              </a:ext>
            </a:extLst>
          </p:cNvPr>
          <p:cNvSpPr txBox="1"/>
          <p:nvPr/>
        </p:nvSpPr>
        <p:spPr>
          <a:xfrm>
            <a:off x="383539" y="1934120"/>
            <a:ext cx="141623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60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01</a:t>
            </a:r>
            <a:endParaRPr lang="zh-CN" altLang="en-US" sz="6000" dirty="0">
              <a:solidFill>
                <a:srgbClr val="F08025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文本框 19">
            <a:extLst>
              <a:ext uri="{FF2B5EF4-FFF2-40B4-BE49-F238E27FC236}">
                <a16:creationId xmlns="" xmlns:a16="http://schemas.microsoft.com/office/drawing/2014/main" id="{15012A51-257F-4476-9210-BAC54EF56D41}"/>
              </a:ext>
            </a:extLst>
          </p:cNvPr>
          <p:cNvSpPr txBox="1"/>
          <p:nvPr/>
        </p:nvSpPr>
        <p:spPr>
          <a:xfrm>
            <a:off x="383539" y="3191193"/>
            <a:ext cx="41158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系统特点概述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B5433121-C64E-4708-9F88-EF51530F001B}"/>
              </a:ext>
            </a:extLst>
          </p:cNvPr>
          <p:cNvCxnSpPr>
            <a:cxnSpLocks/>
          </p:cNvCxnSpPr>
          <p:nvPr/>
        </p:nvCxnSpPr>
        <p:spPr>
          <a:xfrm>
            <a:off x="456109" y="3971649"/>
            <a:ext cx="863963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9">
            <a:extLst>
              <a:ext uri="{FF2B5EF4-FFF2-40B4-BE49-F238E27FC236}">
                <a16:creationId xmlns="" xmlns:a16="http://schemas.microsoft.com/office/drawing/2014/main" id="{B53F01E2-3F19-4570-90F9-EFB39D577082}"/>
              </a:ext>
            </a:extLst>
          </p:cNvPr>
          <p:cNvSpPr txBox="1"/>
          <p:nvPr/>
        </p:nvSpPr>
        <p:spPr>
          <a:xfrm>
            <a:off x="456108" y="4162262"/>
            <a:ext cx="38894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 smtClean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新平台的特性及注意事项</a:t>
            </a:r>
            <a:endParaRPr lang="zh-CN" altLang="en-US" sz="2400" dirty="0">
              <a:solidFill>
                <a:srgbClr val="45454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5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1B9935C-616F-4331-ADDB-B1E5325A09BA}"/>
              </a:ext>
            </a:extLst>
          </p:cNvPr>
          <p:cNvGrpSpPr/>
          <p:nvPr/>
        </p:nvGrpSpPr>
        <p:grpSpPr>
          <a:xfrm>
            <a:off x="1243656" y="1073790"/>
            <a:ext cx="4281169" cy="4885097"/>
            <a:chOff x="1703943" y="2324178"/>
            <a:chExt cx="2644657" cy="2930370"/>
          </a:xfrm>
        </p:grpSpPr>
        <p:sp>
          <p:nvSpPr>
            <p:cNvPr id="12" name="矩形: 剪去单角 437">
              <a:extLst>
                <a:ext uri="{FF2B5EF4-FFF2-40B4-BE49-F238E27FC236}">
                  <a16:creationId xmlns="" xmlns:a16="http://schemas.microsoft.com/office/drawing/2014/main" id="{8E9AB33C-79A7-4808-9D5A-AB58AAAD3E52}"/>
                </a:ext>
              </a:extLst>
            </p:cNvPr>
            <p:cNvSpPr/>
            <p:nvPr/>
          </p:nvSpPr>
          <p:spPr>
            <a:xfrm>
              <a:off x="1703943" y="2324178"/>
              <a:ext cx="2644655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5685502E-9D6A-47A0-A5D1-32787D7E5A99}"/>
                </a:ext>
              </a:extLst>
            </p:cNvPr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438">
              <a:extLst>
                <a:ext uri="{FF2B5EF4-FFF2-40B4-BE49-F238E27FC236}">
                  <a16:creationId xmlns="" xmlns:a16="http://schemas.microsoft.com/office/drawing/2014/main" id="{F1AE00BD-28E7-4184-8CD3-A96CF167E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65" y="2324178"/>
              <a:ext cx="667235" cy="66723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>
                  <a:solidFill>
                    <a:schemeClr val="bg1"/>
                  </a:solidFill>
                </a:rPr>
                <a:t>1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DB6B175-D19E-426F-A00E-1D4ED6B6E1AE}"/>
              </a:ext>
            </a:extLst>
          </p:cNvPr>
          <p:cNvGrpSpPr/>
          <p:nvPr/>
        </p:nvGrpSpPr>
        <p:grpSpPr>
          <a:xfrm>
            <a:off x="1418183" y="1434706"/>
            <a:ext cx="3872492" cy="4002039"/>
            <a:chOff x="804998" y="2980156"/>
            <a:chExt cx="2392201" cy="2400663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4983F0C4-4F49-4EDC-A21A-55D3DA340175}"/>
                </a:ext>
              </a:extLst>
            </p:cNvPr>
            <p:cNvSpPr/>
            <p:nvPr/>
          </p:nvSpPr>
          <p:spPr>
            <a:xfrm>
              <a:off x="841828" y="3420124"/>
              <a:ext cx="2355371" cy="19606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由独立的技能鉴定</a:t>
              </a:r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认定系统，转为厅业务一体化平台中的职业技能等级认定事项。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外在体现：系统页面、功能设置发生变化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内在要求：数据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、流程、操作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，须遵循全厅统一的规范。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26F5FAD9-BDCD-430B-8CD1-B32B9AA06E6D}"/>
                </a:ext>
              </a:extLst>
            </p:cNvPr>
            <p:cNvSpPr/>
            <p:nvPr/>
          </p:nvSpPr>
          <p:spPr>
            <a:xfrm>
              <a:off x="804998" y="2980156"/>
              <a:ext cx="1833921" cy="4275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业务一体化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3025140" cy="584775"/>
            <a:chOff x="383540" y="2812942"/>
            <a:chExt cx="3025140" cy="584775"/>
          </a:xfrm>
        </p:grpSpPr>
        <p:sp>
          <p:nvSpPr>
            <p:cNvPr id="29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01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1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20" y="2878547"/>
              <a:ext cx="256286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系统特点概述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6EDF79F9-1092-4CF5-9C96-91242F5512B6}"/>
              </a:ext>
            </a:extLst>
          </p:cNvPr>
          <p:cNvGrpSpPr/>
          <p:nvPr/>
        </p:nvGrpSpPr>
        <p:grpSpPr>
          <a:xfrm>
            <a:off x="6532151" y="1073790"/>
            <a:ext cx="4281259" cy="4885199"/>
            <a:chOff x="4669152" y="2204864"/>
            <a:chExt cx="2853697" cy="3161994"/>
          </a:xfrm>
        </p:grpSpPr>
        <p:sp>
          <p:nvSpPr>
            <p:cNvPr id="32" name="矩形: 剪去单角 444">
              <a:extLst>
                <a:ext uri="{FF2B5EF4-FFF2-40B4-BE49-F238E27FC236}">
                  <a16:creationId xmlns="" xmlns:a16="http://schemas.microsoft.com/office/drawing/2014/main" id="{3562DF35-2A9B-4B39-B3BF-95571B152DDD}"/>
                </a:ext>
              </a:extLst>
            </p:cNvPr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rgbClr val="F08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C5ADD270-4C81-4B8B-9762-D78F4A813707}"/>
                </a:ext>
              </a:extLst>
            </p:cNvPr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solidFill>
              <a:srgbClr val="F08025"/>
            </a:solidFill>
            <a:ln w="3175">
              <a:solidFill>
                <a:srgbClr val="C33736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4" name="任意多边形: 形状 445">
              <a:extLst>
                <a:ext uri="{FF2B5EF4-FFF2-40B4-BE49-F238E27FC236}">
                  <a16:creationId xmlns="" xmlns:a16="http://schemas.microsoft.com/office/drawing/2014/main" id="{A7429C8C-6508-4FBB-8D67-9FB6B6588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0802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79A9135A-5391-4D5F-95A5-AFA1B40EA854}"/>
              </a:ext>
            </a:extLst>
          </p:cNvPr>
          <p:cNvGrpSpPr/>
          <p:nvPr/>
        </p:nvGrpSpPr>
        <p:grpSpPr>
          <a:xfrm>
            <a:off x="6616814" y="1362195"/>
            <a:ext cx="4111930" cy="5569853"/>
            <a:chOff x="885597" y="3135393"/>
            <a:chExt cx="2126022" cy="3341055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6AE6F054-A388-4667-86E6-9E24A0841A66}"/>
                </a:ext>
              </a:extLst>
            </p:cNvPr>
            <p:cNvSpPr/>
            <p:nvPr/>
          </p:nvSpPr>
          <p:spPr>
            <a:xfrm>
              <a:off x="885597" y="3629629"/>
              <a:ext cx="2126022" cy="28468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涵盖单位及个人基础信息的数据库。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办理各项人社业务，均会调用基础库中的基本信息。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只有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在基础库中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存在、信息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正确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且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经过认证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机构及个人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，方可办理业务。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数据来源：省社保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省公安厅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省民政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省工商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  <a:p>
              <a:pPr>
                <a:lnSpc>
                  <a:spcPct val="120000"/>
                </a:lnSpc>
              </a:pP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756A5820-FD4F-48D7-953C-21D7EC96B782}"/>
                </a:ext>
              </a:extLst>
            </p:cNvPr>
            <p:cNvSpPr/>
            <p:nvPr/>
          </p:nvSpPr>
          <p:spPr>
            <a:xfrm>
              <a:off x="968008" y="3135393"/>
              <a:ext cx="612662" cy="3212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1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5">
            <a:extLst>
              <a:ext uri="{FF2B5EF4-FFF2-40B4-BE49-F238E27FC236}">
                <a16:creationId xmlns="" xmlns:a16="http://schemas.microsoft.com/office/drawing/2014/main" id="{8D242ED1-7B82-4836-8C49-F6B5F2F5673B}"/>
              </a:ext>
            </a:extLst>
          </p:cNvPr>
          <p:cNvGrpSpPr/>
          <p:nvPr/>
        </p:nvGrpSpPr>
        <p:grpSpPr>
          <a:xfrm>
            <a:off x="1373283" y="940217"/>
            <a:ext cx="4113117" cy="4491657"/>
            <a:chOff x="1373283" y="1919840"/>
            <a:chExt cx="4113117" cy="4491657"/>
          </a:xfrm>
        </p:grpSpPr>
        <p:grpSp>
          <p:nvGrpSpPr>
            <p:cNvPr id="30" name="组合 6">
              <a:extLst>
                <a:ext uri="{FF2B5EF4-FFF2-40B4-BE49-F238E27FC236}">
                  <a16:creationId xmlns="" xmlns:a16="http://schemas.microsoft.com/office/drawing/2014/main" id="{2E0DDBBA-26FF-4B78-A0AA-F71ECC528274}"/>
                </a:ext>
              </a:extLst>
            </p:cNvPr>
            <p:cNvGrpSpPr/>
            <p:nvPr/>
          </p:nvGrpSpPr>
          <p:grpSpPr>
            <a:xfrm>
              <a:off x="1373283" y="1921064"/>
              <a:ext cx="4113117" cy="4199763"/>
              <a:chOff x="1300855" y="2328470"/>
              <a:chExt cx="4113117" cy="4199763"/>
            </a:xfrm>
          </p:grpSpPr>
          <p:sp>
            <p:nvSpPr>
              <p:cNvPr id="33" name="圆角矩形 227">
                <a:extLst>
                  <a:ext uri="{FF2B5EF4-FFF2-40B4-BE49-F238E27FC236}">
                    <a16:creationId xmlns="" xmlns:a16="http://schemas.microsoft.com/office/drawing/2014/main" id="{C1DAD6AC-D971-4815-8398-928907E64ADE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113117" cy="4020236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34" name="任意多边形 228">
                <a:extLst>
                  <a:ext uri="{FF2B5EF4-FFF2-40B4-BE49-F238E27FC236}">
                    <a16:creationId xmlns="" xmlns:a16="http://schemas.microsoft.com/office/drawing/2014/main" id="{9805EE3E-39D8-46CB-B49E-7176420CE2F5}"/>
                  </a:ext>
                </a:extLst>
              </p:cNvPr>
              <p:cNvSpPr/>
              <p:nvPr/>
            </p:nvSpPr>
            <p:spPr>
              <a:xfrm>
                <a:off x="216190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AEE079EF-0BD7-49CE-B1B3-5B0330178303}"/>
                </a:ext>
              </a:extLst>
            </p:cNvPr>
            <p:cNvSpPr txBox="1"/>
            <p:nvPr/>
          </p:nvSpPr>
          <p:spPr>
            <a:xfrm>
              <a:off x="241869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个 人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3EBE1D7F-7243-491F-B332-0887C3B4F27C}"/>
                </a:ext>
              </a:extLst>
            </p:cNvPr>
            <p:cNvSpPr txBox="1"/>
            <p:nvPr/>
          </p:nvSpPr>
          <p:spPr>
            <a:xfrm>
              <a:off x="1721176" y="2459646"/>
              <a:ext cx="3607451" cy="39518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、基础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库有个人信息，但信息错误（如姓名显示为曾用名）：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当地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库专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窗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更正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信息。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基础库无个人信息：考生注册登录“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江苏智慧人社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”填写信息，进行实名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认证，或前往基础库专窗进行个人信息采集。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4000"/>
                </a:lnSpc>
              </a:pP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>
                <a:lnSpc>
                  <a:spcPct val="114000"/>
                </a:lnSpc>
              </a:pP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2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4405070" cy="584775"/>
            <a:chOff x="383540" y="2812942"/>
            <a:chExt cx="4405070" cy="584775"/>
          </a:xfrm>
        </p:grpSpPr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01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394279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系统特点概述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基础库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54472" y="5603035"/>
            <a:ext cx="463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*因各市实际情况不同，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目前部分市鉴定中心具有维护基础库的权限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8" y="5141204"/>
            <a:ext cx="4686321" cy="13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17">
            <a:extLst>
              <a:ext uri="{FF2B5EF4-FFF2-40B4-BE49-F238E27FC236}">
                <a16:creationId xmlns="" xmlns:a16="http://schemas.microsoft.com/office/drawing/2014/main" id="{839E9844-4F9D-4DC0-8076-8AF56B7E8131}"/>
              </a:ext>
            </a:extLst>
          </p:cNvPr>
          <p:cNvGrpSpPr/>
          <p:nvPr/>
        </p:nvGrpSpPr>
        <p:grpSpPr>
          <a:xfrm>
            <a:off x="6461330" y="940217"/>
            <a:ext cx="4303239" cy="4140792"/>
            <a:chOff x="6461330" y="1919840"/>
            <a:chExt cx="4303239" cy="4140792"/>
          </a:xfrm>
        </p:grpSpPr>
        <p:grpSp>
          <p:nvGrpSpPr>
            <p:cNvPr id="20" name="组合 18">
              <a:extLst>
                <a:ext uri="{FF2B5EF4-FFF2-40B4-BE49-F238E27FC236}">
                  <a16:creationId xmlns="" xmlns:a16="http://schemas.microsoft.com/office/drawing/2014/main" id="{157A89BA-F03D-40F6-BD6D-45355FFCCE4E}"/>
                </a:ext>
              </a:extLst>
            </p:cNvPr>
            <p:cNvGrpSpPr/>
            <p:nvPr/>
          </p:nvGrpSpPr>
          <p:grpSpPr>
            <a:xfrm>
              <a:off x="6461330" y="1921064"/>
              <a:ext cx="4303239" cy="4139567"/>
              <a:chOff x="1300855" y="2328470"/>
              <a:chExt cx="4303239" cy="4139567"/>
            </a:xfrm>
          </p:grpSpPr>
          <p:sp>
            <p:nvSpPr>
              <p:cNvPr id="26" name="圆角矩形 33">
                <a:extLst>
                  <a:ext uri="{FF2B5EF4-FFF2-40B4-BE49-F238E27FC236}">
                    <a16:creationId xmlns="" xmlns:a16="http://schemas.microsoft.com/office/drawing/2014/main" id="{0735D2C8-18AE-44A3-BB8C-59463664F757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3960040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27" name="任意多边形 34">
                <a:extLst>
                  <a:ext uri="{FF2B5EF4-FFF2-40B4-BE49-F238E27FC236}">
                    <a16:creationId xmlns="" xmlns:a16="http://schemas.microsoft.com/office/drawing/2014/main" id="{B67CC0E2-1222-4B7C-96F2-065511E081F2}"/>
                  </a:ext>
                </a:extLst>
              </p:cNvPr>
              <p:cNvSpPr/>
              <p:nvPr/>
            </p:nvSpPr>
            <p:spPr>
              <a:xfrm>
                <a:off x="2371057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1" name="文本框 36">
              <a:extLst>
                <a:ext uri="{FF2B5EF4-FFF2-40B4-BE49-F238E27FC236}">
                  <a16:creationId xmlns="" xmlns:a16="http://schemas.microsoft.com/office/drawing/2014/main" id="{EFCAA682-2352-4B4A-ACDB-78EA9265E587}"/>
                </a:ext>
              </a:extLst>
            </p:cNvPr>
            <p:cNvSpPr txBox="1"/>
            <p:nvPr/>
          </p:nvSpPr>
          <p:spPr>
            <a:xfrm>
              <a:off x="7715902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单 位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25" name="文本框 37">
              <a:extLst>
                <a:ext uri="{FF2B5EF4-FFF2-40B4-BE49-F238E27FC236}">
                  <a16:creationId xmlns="" xmlns:a16="http://schemas.microsoft.com/office/drawing/2014/main" id="{A06F6CC0-99F3-4971-A1C5-6BCD33ABC1E5}"/>
                </a:ext>
              </a:extLst>
            </p:cNvPr>
            <p:cNvSpPr txBox="1"/>
            <p:nvPr/>
          </p:nvSpPr>
          <p:spPr>
            <a:xfrm>
              <a:off x="6839996" y="2459646"/>
              <a:ext cx="3607451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、系统提示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单位信息不准确无法注册的，可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前往当地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基础库专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窗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更正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信息。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、基础库无单位信息（自身不缴纳社保的单位可能存在此种情况），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前往当地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基础库专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窗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进行单位信息采集。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7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6EDF79F9-1092-4CF5-9C96-91242F5512B6}"/>
              </a:ext>
            </a:extLst>
          </p:cNvPr>
          <p:cNvGrpSpPr/>
          <p:nvPr/>
        </p:nvGrpSpPr>
        <p:grpSpPr>
          <a:xfrm>
            <a:off x="601689" y="1473059"/>
            <a:ext cx="3216484" cy="3670221"/>
            <a:chOff x="4669152" y="2204864"/>
            <a:chExt cx="2853697" cy="3161994"/>
          </a:xfrm>
        </p:grpSpPr>
        <p:sp>
          <p:nvSpPr>
            <p:cNvPr id="8" name="矩形: 剪去单角 444">
              <a:extLst>
                <a:ext uri="{FF2B5EF4-FFF2-40B4-BE49-F238E27FC236}">
                  <a16:creationId xmlns="" xmlns:a16="http://schemas.microsoft.com/office/drawing/2014/main" id="{3562DF35-2A9B-4B39-B3BF-95571B152DDD}"/>
                </a:ext>
              </a:extLst>
            </p:cNvPr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rgbClr val="F08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C5ADD270-4C81-4B8B-9762-D78F4A813707}"/>
                </a:ext>
              </a:extLst>
            </p:cNvPr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solidFill>
              <a:srgbClr val="F08025"/>
            </a:solidFill>
            <a:ln w="3175">
              <a:solidFill>
                <a:srgbClr val="C33736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任意多边形: 形状 445">
              <a:extLst>
                <a:ext uri="{FF2B5EF4-FFF2-40B4-BE49-F238E27FC236}">
                  <a16:creationId xmlns="" xmlns:a16="http://schemas.microsoft.com/office/drawing/2014/main" id="{A7429C8C-6508-4FBB-8D67-9FB6B6588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0802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79A9135A-5391-4D5F-95A5-AFA1B40EA854}"/>
              </a:ext>
            </a:extLst>
          </p:cNvPr>
          <p:cNvGrpSpPr/>
          <p:nvPr/>
        </p:nvGrpSpPr>
        <p:grpSpPr>
          <a:xfrm>
            <a:off x="665296" y="1668182"/>
            <a:ext cx="3089268" cy="2846831"/>
            <a:chOff x="874711" y="3109017"/>
            <a:chExt cx="2126022" cy="2272960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6AE6F054-A388-4667-86E6-9E24A0841A66}"/>
                </a:ext>
              </a:extLst>
            </p:cNvPr>
            <p:cNvSpPr/>
            <p:nvPr/>
          </p:nvSpPr>
          <p:spPr>
            <a:xfrm>
              <a:off x="874711" y="3538970"/>
              <a:ext cx="2126022" cy="18430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权限管理员*通过权限管理系统，为经办人授权。</a:t>
              </a:r>
              <a:endPara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授权路径：事项权限管理</a:t>
              </a:r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业务经办岗位</a:t>
              </a:r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绑定事项资源</a:t>
              </a:r>
              <a:endPara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756A5820-FD4F-48D7-953C-21D7EC96B782}"/>
                </a:ext>
              </a:extLst>
            </p:cNvPr>
            <p:cNvSpPr/>
            <p:nvPr/>
          </p:nvSpPr>
          <p:spPr>
            <a:xfrm>
              <a:off x="874713" y="3109017"/>
              <a:ext cx="1833921" cy="3975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鉴定中心权限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4453354" cy="584775"/>
            <a:chOff x="383540" y="2812942"/>
            <a:chExt cx="4453354" cy="584775"/>
          </a:xfrm>
        </p:grpSpPr>
        <p:sp>
          <p:nvSpPr>
            <p:cNvPr id="29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01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1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399107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系统特点概述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权限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3712" y="6078139"/>
            <a:ext cx="924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*根据各地实际情况，权限管理员可能为信息中心或鉴定中心工作人员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"/>
          <a:stretch/>
        </p:blipFill>
        <p:spPr bwMode="auto">
          <a:xfrm>
            <a:off x="3979781" y="845025"/>
            <a:ext cx="8121066" cy="408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1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98A4556-D0E3-4EB5-967A-5856D9A24476}"/>
              </a:ext>
            </a:extLst>
          </p:cNvPr>
          <p:cNvGrpSpPr/>
          <p:nvPr/>
        </p:nvGrpSpPr>
        <p:grpSpPr>
          <a:xfrm>
            <a:off x="450004" y="1640839"/>
            <a:ext cx="3216484" cy="3670221"/>
            <a:chOff x="247577" y="3140968"/>
            <a:chExt cx="2501994" cy="2772295"/>
          </a:xfrm>
        </p:grpSpPr>
        <p:sp>
          <p:nvSpPr>
            <p:cNvPr id="16" name="矩形: 剪去单角 455">
              <a:extLst>
                <a:ext uri="{FF2B5EF4-FFF2-40B4-BE49-F238E27FC236}">
                  <a16:creationId xmlns="" xmlns:a16="http://schemas.microsoft.com/office/drawing/2014/main" id="{2339A946-3F85-46BF-9A36-E8213EE5328E}"/>
                </a:ext>
              </a:extLst>
            </p:cNvPr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3A59BD4F-4866-4B7F-86B8-C1C70DDA2B00}"/>
                </a:ext>
              </a:extLst>
            </p:cNvPr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456">
              <a:extLst>
                <a:ext uri="{FF2B5EF4-FFF2-40B4-BE49-F238E27FC236}">
                  <a16:creationId xmlns="" xmlns:a16="http://schemas.microsoft.com/office/drawing/2014/main" id="{B180D801-A4C6-487F-B8AD-DE3F0ED1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1A49902-9408-47D8-853E-36FE3C9D6E17}"/>
              </a:ext>
            </a:extLst>
          </p:cNvPr>
          <p:cNvGrpSpPr/>
          <p:nvPr/>
        </p:nvGrpSpPr>
        <p:grpSpPr>
          <a:xfrm>
            <a:off x="636935" y="1835961"/>
            <a:ext cx="2842619" cy="3318231"/>
            <a:chOff x="874713" y="2998120"/>
            <a:chExt cx="2337258" cy="2649338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7270AEBA-E60B-47EE-8993-25661B59F079}"/>
                </a:ext>
              </a:extLst>
            </p:cNvPr>
            <p:cNvSpPr/>
            <p:nvPr/>
          </p:nvSpPr>
          <p:spPr>
            <a:xfrm>
              <a:off x="874713" y="3509567"/>
              <a:ext cx="2337258" cy="21378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单位账号</a:t>
              </a: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可以通办社保、培训、等级认定等人社业务，由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单位管理员</a:t>
              </a: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经办人</a:t>
              </a: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配置权限。</a:t>
              </a:r>
              <a:endPara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路径：单位中心</a:t>
              </a:r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经办人管理</a:t>
              </a:r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经办范围设置</a:t>
              </a:r>
              <a:endPara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73464957-437E-4436-A1B6-E0287C0B5F23}"/>
                </a:ext>
              </a:extLst>
            </p:cNvPr>
            <p:cNvSpPr/>
            <p:nvPr/>
          </p:nvSpPr>
          <p:spPr>
            <a:xfrm>
              <a:off x="874713" y="2998120"/>
              <a:ext cx="1833921" cy="3975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评价机构权限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4453354" cy="584775"/>
            <a:chOff x="383540" y="2812942"/>
            <a:chExt cx="4453354" cy="584775"/>
          </a:xfrm>
        </p:grpSpPr>
        <p:sp>
          <p:nvSpPr>
            <p:cNvPr id="29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01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1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19" y="2878547"/>
              <a:ext cx="399107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系统特点概述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权限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34" y="1098652"/>
            <a:ext cx="6729821" cy="421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0D0A6A7-82DA-48B3-B92E-35F8B0A25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A260D23-3775-48FC-BB1C-199E6DDBA982}"/>
              </a:ext>
            </a:extLst>
          </p:cNvPr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9">
            <a:extLst>
              <a:ext uri="{FF2B5EF4-FFF2-40B4-BE49-F238E27FC236}">
                <a16:creationId xmlns="" xmlns:a16="http://schemas.microsoft.com/office/drawing/2014/main" id="{D854426C-85C7-400C-A625-559900BD85F9}"/>
              </a:ext>
            </a:extLst>
          </p:cNvPr>
          <p:cNvSpPr txBox="1"/>
          <p:nvPr/>
        </p:nvSpPr>
        <p:spPr>
          <a:xfrm>
            <a:off x="383539" y="1934120"/>
            <a:ext cx="141623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60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</a:t>
            </a:r>
            <a:endParaRPr lang="zh-CN" altLang="en-US" sz="6000" dirty="0">
              <a:solidFill>
                <a:srgbClr val="F08025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文本框 19">
            <a:extLst>
              <a:ext uri="{FF2B5EF4-FFF2-40B4-BE49-F238E27FC236}">
                <a16:creationId xmlns="" xmlns:a16="http://schemas.microsoft.com/office/drawing/2014/main" id="{E665E5E4-3894-4248-A7C4-AFBB601ABFE3}"/>
              </a:ext>
            </a:extLst>
          </p:cNvPr>
          <p:cNvSpPr txBox="1"/>
          <p:nvPr/>
        </p:nvSpPr>
        <p:spPr>
          <a:xfrm>
            <a:off x="383539" y="3191193"/>
            <a:ext cx="41158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 smtClean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rPr>
              <a:t>系统流程介绍</a:t>
            </a:r>
            <a:endParaRPr lang="zh-CN" altLang="en-US" sz="4000" dirty="0">
              <a:solidFill>
                <a:srgbClr val="45454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7E8A7280-0981-400D-A589-9B3FCFEDAEBB}"/>
              </a:ext>
            </a:extLst>
          </p:cNvPr>
          <p:cNvCxnSpPr>
            <a:cxnSpLocks/>
          </p:cNvCxnSpPr>
          <p:nvPr/>
        </p:nvCxnSpPr>
        <p:spPr>
          <a:xfrm>
            <a:off x="456109" y="3971649"/>
            <a:ext cx="863963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"/>
          <p:cNvGrpSpPr/>
          <p:nvPr/>
        </p:nvGrpSpPr>
        <p:grpSpPr>
          <a:xfrm>
            <a:off x="268980" y="1246762"/>
            <a:ext cx="2680784" cy="4695082"/>
            <a:chOff x="1233715" y="1246762"/>
            <a:chExt cx="2680784" cy="4695082"/>
          </a:xfrm>
        </p:grpSpPr>
        <p:sp>
          <p:nvSpPr>
            <p:cNvPr id="11" name="Rectangle: Rounded Corners 41"/>
            <p:cNvSpPr/>
            <p:nvPr/>
          </p:nvSpPr>
          <p:spPr>
            <a:xfrm>
              <a:off x="1233715" y="1742596"/>
              <a:ext cx="2680784" cy="4185608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08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15"/>
            <p:cNvSpPr/>
            <p:nvPr/>
          </p:nvSpPr>
          <p:spPr bwMode="auto">
            <a:xfrm>
              <a:off x="1362335" y="2025634"/>
              <a:ext cx="2434755" cy="381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2000" dirty="0" smtClean="0">
                  <a:solidFill>
                    <a:schemeClr val="accent6">
                      <a:lumMod val="7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注册</a:t>
              </a:r>
              <a:r>
                <a:rPr lang="zh-CN" altLang="en-US" sz="2000" dirty="0">
                  <a:solidFill>
                    <a:schemeClr val="accent6">
                      <a:lumMod val="7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及</a:t>
              </a:r>
              <a:r>
                <a:rPr lang="zh-CN" altLang="en-US" sz="2000" dirty="0" smtClean="0">
                  <a:solidFill>
                    <a:schemeClr val="accent6">
                      <a:lumMod val="7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登录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" name="Freeform: Shape 49"/>
            <p:cNvSpPr>
              <a:spLocks/>
            </p:cNvSpPr>
            <p:nvPr/>
          </p:nvSpPr>
          <p:spPr bwMode="auto">
            <a:xfrm>
              <a:off x="2207054" y="1246762"/>
              <a:ext cx="745316" cy="74531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F0802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5221" y="2553672"/>
              <a:ext cx="2458647" cy="3388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、确定本单位有无使用该平台。如单位已注册，请本单位管理员授权。</a:t>
              </a:r>
              <a:endParaRPr lang="en-US" altLang="zh-CN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、老</a:t>
              </a:r>
              <a:r>
                <a:rPr lang="zh-CN" altLang="en-US" dirty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系统用户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：历史</a:t>
              </a:r>
              <a:r>
                <a:rPr lang="zh-CN" altLang="en-US" dirty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升级。</a:t>
              </a:r>
              <a:endParaRPr lang="en-US" altLang="zh-CN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、新系统用户：线上注册（需法人人脸识别）；或线下</a:t>
              </a:r>
              <a:r>
                <a:rPr lang="zh-CN" altLang="en-US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注册专窗</a:t>
              </a:r>
              <a:r>
                <a:rPr lang="zh-CN" altLang="en-US" dirty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（经办人代办）</a:t>
              </a:r>
              <a:endParaRPr lang="en-US" altLang="zh-CN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3"/>
          <p:cNvGrpSpPr/>
          <p:nvPr/>
        </p:nvGrpSpPr>
        <p:grpSpPr>
          <a:xfrm>
            <a:off x="6296070" y="1246762"/>
            <a:ext cx="2680784" cy="4681442"/>
            <a:chOff x="4727327" y="1246762"/>
            <a:chExt cx="2680784" cy="4681442"/>
          </a:xfrm>
        </p:grpSpPr>
        <p:sp>
          <p:nvSpPr>
            <p:cNvPr id="16" name="Rectangle: Rounded Corners 53"/>
            <p:cNvSpPr/>
            <p:nvPr/>
          </p:nvSpPr>
          <p:spPr>
            <a:xfrm>
              <a:off x="4727327" y="1742596"/>
              <a:ext cx="2680784" cy="4185608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08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50"/>
            <p:cNvSpPr>
              <a:spLocks/>
            </p:cNvSpPr>
            <p:nvPr/>
          </p:nvSpPr>
          <p:spPr bwMode="auto">
            <a:xfrm>
              <a:off x="5711879" y="1246762"/>
              <a:ext cx="745316" cy="74531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F0802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54"/>
            <p:cNvSpPr/>
            <p:nvPr/>
          </p:nvSpPr>
          <p:spPr bwMode="auto">
            <a:xfrm>
              <a:off x="4850341" y="2025634"/>
              <a:ext cx="2434755" cy="38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accent6">
                      <a:lumMod val="7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提交电子印章材料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949463" y="2470807"/>
              <a:ext cx="223651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份纸质</a:t>
              </a:r>
              <a:r>
                <a:rPr lang="en-US" altLang="zh-CN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+1</a:t>
              </a:r>
              <a:r>
                <a:rPr lang="zh-CN" altLang="en-US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扫描件：</a:t>
              </a:r>
              <a:r>
                <a:rPr lang="zh-CN" altLang="en-US" sz="15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集中式电子印章授权使用书、经办人授权委托书、</a:t>
              </a:r>
              <a:r>
                <a:rPr lang="zh-CN" altLang="en-US" sz="15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电子印章申请表</a:t>
              </a:r>
              <a:r>
                <a:rPr lang="zh-CN" altLang="en-US" sz="1500" dirty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、经办人身份证复印件、</a:t>
              </a:r>
              <a:r>
                <a:rPr lang="en-US" altLang="zh-CN" sz="15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A4</a:t>
              </a:r>
              <a:r>
                <a:rPr lang="zh-CN" altLang="en-US" sz="15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纸盖等级认定</a:t>
              </a:r>
              <a:r>
                <a:rPr lang="zh-CN" altLang="en-US" sz="15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专用章</a:t>
              </a:r>
              <a:endParaRPr lang="en-US" altLang="zh-CN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、只电子化</a:t>
              </a:r>
              <a:r>
                <a:rPr lang="zh-CN" altLang="en-US" sz="1500" u="sng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专用章</a:t>
              </a:r>
              <a:endParaRPr lang="en-US" altLang="zh-CN" sz="1500" u="sng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、电子申请表打印后加盖专用章，不插入图片</a:t>
              </a:r>
              <a:endParaRPr lang="en-US" altLang="zh-CN" sz="1500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、以市为单位，每月</a:t>
              </a:r>
              <a:r>
                <a:rPr lang="en-US" altLang="zh-CN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500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号前提交申请材料</a:t>
              </a:r>
              <a:endParaRPr lang="zh-CN" altLang="en-US" sz="150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4"/>
          <p:cNvGrpSpPr/>
          <p:nvPr/>
        </p:nvGrpSpPr>
        <p:grpSpPr>
          <a:xfrm>
            <a:off x="9292572" y="1246762"/>
            <a:ext cx="2680784" cy="4681442"/>
            <a:chOff x="8277503" y="1246762"/>
            <a:chExt cx="2680784" cy="4681442"/>
          </a:xfrm>
        </p:grpSpPr>
        <p:sp>
          <p:nvSpPr>
            <p:cNvPr id="21" name="Rectangle: Rounded Corners 60"/>
            <p:cNvSpPr/>
            <p:nvPr/>
          </p:nvSpPr>
          <p:spPr>
            <a:xfrm>
              <a:off x="8277503" y="1742596"/>
              <a:ext cx="2680784" cy="4185608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08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8"/>
            <p:cNvSpPr>
              <a:spLocks/>
            </p:cNvSpPr>
            <p:nvPr/>
          </p:nvSpPr>
          <p:spPr bwMode="auto">
            <a:xfrm>
              <a:off x="9262055" y="1246762"/>
              <a:ext cx="745316" cy="74531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F0802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Rectangle 61"/>
            <p:cNvSpPr/>
            <p:nvPr/>
          </p:nvSpPr>
          <p:spPr bwMode="auto">
            <a:xfrm>
              <a:off x="8400517" y="2025632"/>
              <a:ext cx="2434755" cy="381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accent6">
                      <a:lumMod val="7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机构维护（鉴定中心）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516458" y="2553672"/>
              <a:ext cx="2236510" cy="2751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、维护</a:t>
              </a:r>
              <a:r>
                <a:rPr lang="zh-CN" altLang="en-US" dirty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机构性质（用人单位、院校、社会评价、央企、竞赛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、维护</a:t>
              </a:r>
              <a:r>
                <a:rPr lang="zh-CN" altLang="en-US" dirty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发证机构名称（一校多牌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、维护电子印章编码</a:t>
              </a:r>
              <a:endParaRPr lang="en-US" altLang="zh-CN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4">
            <a:extLst>
              <a:ext uri="{FF2B5EF4-FFF2-40B4-BE49-F238E27FC236}">
                <a16:creationId xmlns="" xmlns:a16="http://schemas.microsoft.com/office/drawing/2014/main" id="{1B6B12C3-912C-463A-A6AB-ED53714C22E3}"/>
              </a:ext>
            </a:extLst>
          </p:cNvPr>
          <p:cNvGrpSpPr/>
          <p:nvPr/>
        </p:nvGrpSpPr>
        <p:grpSpPr>
          <a:xfrm>
            <a:off x="261258" y="150809"/>
            <a:ext cx="5225142" cy="584775"/>
            <a:chOff x="383540" y="2812942"/>
            <a:chExt cx="5225142" cy="584775"/>
          </a:xfrm>
        </p:grpSpPr>
        <p:sp>
          <p:nvSpPr>
            <p:cNvPr id="26" name="文本框 19">
              <a:extLst>
                <a:ext uri="{FF2B5EF4-FFF2-40B4-BE49-F238E27FC236}">
                  <a16:creationId xmlns="" xmlns:a16="http://schemas.microsoft.com/office/drawing/2014/main" id="{61CE3CA1-A135-4995-BF28-78C588C2C548}"/>
                </a:ext>
              </a:extLst>
            </p:cNvPr>
            <p:cNvSpPr txBox="1"/>
            <p:nvPr/>
          </p:nvSpPr>
          <p:spPr>
            <a:xfrm>
              <a:off x="383540" y="2812942"/>
              <a:ext cx="92456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 smtClean="0">
                  <a:solidFill>
                    <a:srgbClr val="F0802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02</a:t>
              </a:r>
              <a:endParaRPr lang="zh-CN" altLang="en-US" sz="3200" dirty="0">
                <a:solidFill>
                  <a:srgbClr val="F0802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7" name="文本框 19">
              <a:extLst>
                <a:ext uri="{FF2B5EF4-FFF2-40B4-BE49-F238E27FC236}">
                  <a16:creationId xmlns="" xmlns:a16="http://schemas.microsoft.com/office/drawing/2014/main" id="{CA815B08-FD56-4623-A955-B6993FD2E772}"/>
                </a:ext>
              </a:extLst>
            </p:cNvPr>
            <p:cNvSpPr txBox="1"/>
            <p:nvPr/>
          </p:nvSpPr>
          <p:spPr>
            <a:xfrm>
              <a:off x="845820" y="2878547"/>
              <a:ext cx="4762862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系统流程介绍</a:t>
              </a:r>
              <a:r>
                <a:rPr lang="en-US" altLang="zh-CN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——</a:t>
              </a:r>
              <a:r>
                <a:rPr lang="zh-CN" altLang="en-US" sz="2400" dirty="0" smtClean="0">
                  <a:solidFill>
                    <a:srgbClr val="454545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前期工作</a:t>
              </a:r>
              <a:endParaRPr lang="zh-CN" altLang="en-US" sz="2400" dirty="0">
                <a:solidFill>
                  <a:srgbClr val="454545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28" name="Shape 229"/>
          <p:cNvGrpSpPr/>
          <p:nvPr/>
        </p:nvGrpSpPr>
        <p:grpSpPr>
          <a:xfrm>
            <a:off x="4248163" y="1295988"/>
            <a:ext cx="653856" cy="570583"/>
            <a:chOff x="6885153" y="7021097"/>
            <a:chExt cx="621122" cy="542017"/>
          </a:xfrm>
        </p:grpSpPr>
        <p:cxnSp>
          <p:nvCxnSpPr>
            <p:cNvPr id="29" name="Shape 230"/>
            <p:cNvCxnSpPr/>
            <p:nvPr/>
          </p:nvCxnSpPr>
          <p:spPr>
            <a:xfrm>
              <a:off x="6973050" y="7129503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F080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231"/>
            <p:cNvCxnSpPr/>
            <p:nvPr/>
          </p:nvCxnSpPr>
          <p:spPr>
            <a:xfrm>
              <a:off x="6973050" y="7229115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F080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232"/>
            <p:cNvCxnSpPr/>
            <p:nvPr/>
          </p:nvCxnSpPr>
          <p:spPr>
            <a:xfrm>
              <a:off x="6973050" y="7328731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F080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" name="Shape 233"/>
            <p:cNvSpPr/>
            <p:nvPr/>
          </p:nvSpPr>
          <p:spPr>
            <a:xfrm>
              <a:off x="6885153" y="7021097"/>
              <a:ext cx="621122" cy="5420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86" y="93464"/>
                  </a:moveTo>
                  <a:lnTo>
                    <a:pt x="119871" y="93464"/>
                  </a:lnTo>
                  <a:lnTo>
                    <a:pt x="119871" y="0"/>
                  </a:lnTo>
                  <a:lnTo>
                    <a:pt x="0" y="0"/>
                  </a:lnTo>
                  <a:lnTo>
                    <a:pt x="0" y="93464"/>
                  </a:lnTo>
                  <a:lnTo>
                    <a:pt x="32633" y="93464"/>
                  </a:lnTo>
                  <a:lnTo>
                    <a:pt x="32633" y="119852"/>
                  </a:lnTo>
                  <a:lnTo>
                    <a:pt x="59486" y="93464"/>
                  </a:lnTo>
                </a:path>
              </a:pathLst>
            </a:custGeom>
            <a:noFill/>
            <a:ln w="34275" cap="flat" cmpd="sng">
              <a:solidFill>
                <a:srgbClr val="F08025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 sz="180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33" name="组合 1"/>
          <p:cNvGrpSpPr/>
          <p:nvPr/>
        </p:nvGrpSpPr>
        <p:grpSpPr>
          <a:xfrm>
            <a:off x="3234699" y="1742596"/>
            <a:ext cx="2680784" cy="4185608"/>
            <a:chOff x="1233715" y="1742596"/>
            <a:chExt cx="2680784" cy="4185608"/>
          </a:xfrm>
        </p:grpSpPr>
        <p:sp>
          <p:nvSpPr>
            <p:cNvPr id="34" name="Rectangle: Rounded Corners 41"/>
            <p:cNvSpPr/>
            <p:nvPr/>
          </p:nvSpPr>
          <p:spPr>
            <a:xfrm>
              <a:off x="1233715" y="1742596"/>
              <a:ext cx="2680784" cy="4185608"/>
            </a:xfrm>
            <a:prstGeom prst="roundRect">
              <a:avLst>
                <a:gd name="adj" fmla="val 5000"/>
              </a:avLst>
            </a:prstGeom>
            <a:noFill/>
            <a:ln>
              <a:solidFill>
                <a:srgbClr val="F08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Rectangle 15"/>
            <p:cNvSpPr/>
            <p:nvPr/>
          </p:nvSpPr>
          <p:spPr bwMode="auto">
            <a:xfrm>
              <a:off x="1362335" y="2025634"/>
              <a:ext cx="2434755" cy="381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2000" dirty="0" smtClean="0">
                  <a:solidFill>
                    <a:schemeClr val="accent6">
                      <a:lumMod val="7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等级认定机构备案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355221" y="2553672"/>
              <a:ext cx="2458647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、老系统用户：备案迁移。备案迁移如有问题，填写问题反馈表，重新迁移备案。</a:t>
              </a:r>
              <a:endParaRPr lang="en-US" altLang="zh-CN" dirty="0" smtClean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 smtClean="0">
                  <a:solidFill>
                    <a:srgbClr val="4545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、新用户：申请等级认定机构备案，逐级审核通过后可制定计划</a:t>
              </a:r>
              <a:endParaRPr lang="zh-CN" altLang="en-US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287598" y="6065870"/>
            <a:ext cx="306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蓝色：需加盖单位公章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红色：需加盖等级认定专用章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6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98D1675B-7325-48AD-994B-0DEF3379A98D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1440</Words>
  <Application>Microsoft Office PowerPoint</Application>
  <PresentationFormat>自定义</PresentationFormat>
  <Paragraphs>185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第一PPT，www.1ppt.com</vt:lpstr>
      <vt:lpstr>1_Quotable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清新商务总结</dc:title>
  <dc:creator>第一PPT</dc:creator>
  <cp:keywords>www.1ppt.com</cp:keywords>
  <cp:lastModifiedBy>Microsoft</cp:lastModifiedBy>
  <cp:revision>155</cp:revision>
  <dcterms:created xsi:type="dcterms:W3CDTF">2017-08-18T03:02:00Z</dcterms:created>
  <dcterms:modified xsi:type="dcterms:W3CDTF">2021-10-22T04:32:26Z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